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  <p:sldId id="263" r:id="rId23"/>
    <p:sldId id="264" r:id="rId24"/>
    <p:sldId id="265" r:id="rId25"/>
    <p:sldId id="266" r:id="rId26"/>
    <p:sldId id="267" r:id="rId27"/>
    <p:sldId id="268" r:id="rId28"/>
    <p:sldId id="269" r:id="rId29"/>
    <p:sldId id="270" r:id="rId30"/>
    <p:sldId id="271" r:id="rId31"/>
    <p:sldId id="272" r:id="rId32"/>
    <p:sldId id="273" r:id="rId33"/>
    <p:sldId id="274" r:id="rId34"/>
    <p:sldId id="275" r:id="rId35"/>
    <p:sldId id="276" r:id="rId36"/>
    <p:sldId id="277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Light" charset="1" panose="020B0306030504020204"/>
      <p:regular r:id="rId10"/>
    </p:embeddedFont>
    <p:embeddedFont>
      <p:font typeface="Open Sans Light Bold" charset="1" panose="020B0806030504020204"/>
      <p:regular r:id="rId11"/>
    </p:embeddedFont>
    <p:embeddedFont>
      <p:font typeface="Open Sans Light Italics" charset="1" panose="020B0306030504020204"/>
      <p:regular r:id="rId12"/>
    </p:embeddedFont>
    <p:embeddedFont>
      <p:font typeface="Open Sans Light Bold Italics" charset="1" panose="020B0806030504020204"/>
      <p:regular r:id="rId13"/>
    </p:embeddedFont>
    <p:embeddedFont>
      <p:font typeface="Play" charset="1" panose="00000500000000000000"/>
      <p:regular r:id="rId14"/>
    </p:embeddedFont>
    <p:embeddedFont>
      <p:font typeface="Play Bold" charset="1" panose="000008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22" Target="slides/slide7.xml" Type="http://schemas.openxmlformats.org/officeDocument/2006/relationships/slide"/><Relationship Id="rId23" Target="slides/slide8.xml" Type="http://schemas.openxmlformats.org/officeDocument/2006/relationships/slide"/><Relationship Id="rId24" Target="slides/slide9.xml" Type="http://schemas.openxmlformats.org/officeDocument/2006/relationships/slide"/><Relationship Id="rId25" Target="slides/slide10.xml" Type="http://schemas.openxmlformats.org/officeDocument/2006/relationships/slide"/><Relationship Id="rId26" Target="slides/slide11.xml" Type="http://schemas.openxmlformats.org/officeDocument/2006/relationships/slide"/><Relationship Id="rId27" Target="slides/slide12.xml" Type="http://schemas.openxmlformats.org/officeDocument/2006/relationships/slide"/><Relationship Id="rId28" Target="slides/slide13.xml" Type="http://schemas.openxmlformats.org/officeDocument/2006/relationships/slide"/><Relationship Id="rId29" Target="slides/slide14.xml" Type="http://schemas.openxmlformats.org/officeDocument/2006/relationships/slide"/><Relationship Id="rId3" Target="viewProps.xml" Type="http://schemas.openxmlformats.org/officeDocument/2006/relationships/viewProps"/><Relationship Id="rId30" Target="slides/slide15.xml" Type="http://schemas.openxmlformats.org/officeDocument/2006/relationships/slide"/><Relationship Id="rId31" Target="slides/slide16.xml" Type="http://schemas.openxmlformats.org/officeDocument/2006/relationships/slide"/><Relationship Id="rId32" Target="slides/slide17.xml" Type="http://schemas.openxmlformats.org/officeDocument/2006/relationships/slide"/><Relationship Id="rId33" Target="slides/slide18.xml" Type="http://schemas.openxmlformats.org/officeDocument/2006/relationships/slide"/><Relationship Id="rId34" Target="slides/slide19.xml" Type="http://schemas.openxmlformats.org/officeDocument/2006/relationships/slide"/><Relationship Id="rId35" Target="slides/slide20.xml" Type="http://schemas.openxmlformats.org/officeDocument/2006/relationships/slide"/><Relationship Id="rId36" Target="slides/slide21.xml" Type="http://schemas.openxmlformats.org/officeDocument/2006/relationships/slide"/><Relationship Id="rId37" Target="slides/slide2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png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pn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29.png" Type="http://schemas.openxmlformats.org/officeDocument/2006/relationships/image"/><Relationship Id="rId4" Target="../media/image30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3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1134734" y="0"/>
            <a:ext cx="7153266" cy="8402063"/>
          </a:xfrm>
          <a:prstGeom prst="rect">
            <a:avLst/>
          </a:prstGeom>
          <a:solidFill>
            <a:srgbClr val="EDEDED"/>
          </a:solidFill>
        </p:spPr>
      </p:sp>
      <p:sp>
        <p:nvSpPr>
          <p:cNvPr name="AutoShape 3" id="3"/>
          <p:cNvSpPr/>
          <p:nvPr/>
        </p:nvSpPr>
        <p:spPr>
          <a:xfrm rot="0">
            <a:off x="0" y="8378250"/>
            <a:ext cx="18288000" cy="0"/>
          </a:xfrm>
          <a:prstGeom prst="line">
            <a:avLst/>
          </a:prstGeom>
          <a:ln cap="flat" w="19050">
            <a:solidFill>
              <a:srgbClr val="EDEDED"/>
            </a:solidFill>
            <a:prstDash val="solid"/>
            <a:headEnd type="none" len="sm" w="sm"/>
            <a:tailEnd type="none" len="sm" w="sm"/>
          </a:ln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043472" y="1348939"/>
            <a:ext cx="5335790" cy="570418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2600900" y="9083040"/>
            <a:ext cx="4778362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39"/>
              </a:lnSpc>
            </a:pPr>
            <a:r>
              <a:rPr lang="en-US" sz="2599">
                <a:solidFill>
                  <a:srgbClr val="EDEDED"/>
                </a:solidFill>
                <a:latin typeface="Play"/>
              </a:rPr>
              <a:t>Group 7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050020"/>
            <a:ext cx="919454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20"/>
              </a:lnSpc>
            </a:pPr>
            <a:r>
              <a:rPr lang="en-US" sz="2800">
                <a:solidFill>
                  <a:srgbClr val="EDEDED"/>
                </a:solidFill>
                <a:latin typeface="Play"/>
              </a:rPr>
              <a:t>SOFTWARE ARCHITECTURE AND DESIGN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00934" y="3518406"/>
            <a:ext cx="6850074" cy="1441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000"/>
              </a:lnSpc>
            </a:pPr>
            <a:r>
              <a:rPr lang="en-US" spc="-159" sz="9999">
                <a:solidFill>
                  <a:srgbClr val="EDEDED"/>
                </a:solidFill>
                <a:latin typeface="Play Bold"/>
              </a:rPr>
              <a:t>OpenRefine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3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7752989" y="0"/>
            <a:ext cx="10535011" cy="10287000"/>
          </a:xfrm>
          <a:prstGeom prst="rect">
            <a:avLst/>
          </a:prstGeom>
          <a:solidFill>
            <a:srgbClr val="EDEDED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21331" t="24790" r="20754" b="27672"/>
          <a:stretch>
            <a:fillRect/>
          </a:stretch>
        </p:blipFill>
        <p:spPr>
          <a:xfrm flipH="false" flipV="false" rot="0">
            <a:off x="488246" y="2970174"/>
            <a:ext cx="6669981" cy="3649877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62025"/>
            <a:ext cx="4889004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Play Bold"/>
              </a:rPr>
              <a:t>Interopability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75779" y="2509527"/>
            <a:ext cx="9409568" cy="632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latin typeface="Play"/>
              </a:rPr>
              <a:t>OpenRefine สามารถขยายด้วยบริการเว็บและข้อมูลภายนอกได้</a:t>
            </a:r>
          </a:p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cs typeface="Play"/>
              </a:rPr>
              <a:t>และจะเก็บข้อมูลของคุณเป็นส่วนตัวบนคอมพิวเตอร์ของคุณเสมอ จนกว่าคุณจะต้องการแบ่งปันหรือทำงานร่วมกัน ข้อมูลส่วนตัวของคุณจะไม่ออกจากคอมพิวเตอร์ของคุณเว้นแต่คุณต้องการ</a:t>
            </a:r>
          </a:p>
          <a:p>
            <a:pPr>
              <a:lnSpc>
                <a:spcPts val="3919"/>
              </a:lnSpc>
            </a:pPr>
          </a:p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latin typeface="Play"/>
              </a:rPr>
              <a:t>   OpenRefine สามารถใช้งานได้ทั้งบน Windows, Linux และ MacOS เพียงแต่วิธีใช้งานและคำสั่งต่างๆ จะต่างกันไม่มากเท่านั้น </a:t>
            </a:r>
          </a:p>
          <a:p>
            <a:pPr>
              <a:lnSpc>
                <a:spcPts val="3919"/>
              </a:lnSpc>
            </a:pPr>
          </a:p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latin typeface="Play"/>
              </a:rPr>
              <a:t>   จะเห็นได้ว่า OpenRefine มีการทำงานร่วมกับคอมพิวเตอร์และผู้ใช้ได้ดี และอำนวยความสะดวกให้กับผู้ใช้และคอมฯ มากขึ้นด้วย</a:t>
            </a:r>
          </a:p>
          <a:p>
            <a:pPr>
              <a:lnSpc>
                <a:spcPts val="3919"/>
              </a:lnSpc>
            </a:pPr>
          </a:p>
          <a:p>
            <a:pPr>
              <a:lnSpc>
                <a:spcPts val="3919"/>
              </a:lnSpc>
            </a:pPr>
          </a:p>
          <a:p>
            <a:pPr>
              <a:lnSpc>
                <a:spcPts val="307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21621" y="7587094"/>
            <a:ext cx="6003231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cs typeface="Open Sans Light"/>
              </a:rPr>
              <a:t>หน้าจอหลัก โดยมีการเชื่อมต่อข้อมูล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cs typeface="Open Sans Light"/>
              </a:rPr>
              <a:t>กับ wikidata ซึ่งทำงานร่วมกัน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03204" y="10003790"/>
            <a:ext cx="4084796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cs typeface="Play"/>
              </a:rPr>
              <a:t>ข้อมูลอ้างอิงจาก : https://docs.openrefine.org/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3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7045603" y="0"/>
            <a:ext cx="11242397" cy="10287000"/>
          </a:xfrm>
          <a:prstGeom prst="rect">
            <a:avLst/>
          </a:prstGeom>
          <a:solidFill>
            <a:srgbClr val="EDEDED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22676" t="23060" r="21907" b="12683"/>
          <a:stretch>
            <a:fillRect/>
          </a:stretch>
        </p:blipFill>
        <p:spPr>
          <a:xfrm flipH="false" flipV="false" rot="0">
            <a:off x="599890" y="2824640"/>
            <a:ext cx="5999529" cy="463772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62025"/>
            <a:ext cx="4013597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Play Bold"/>
              </a:rPr>
              <a:t>Availability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816380" y="2302059"/>
            <a:ext cx="9700844" cy="6823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latin typeface="Play"/>
              </a:rPr>
              <a:t>OpenRefine เป็นโปรแกรมที่สามารถโหลดข้อมูล จัดระเบียบ เพิ่ม ลด เปลี่ยน แก้ไขข้อมูลที่ไม่เป็นระเบียบ แปลง format ไฟล์ได้ แม้จะมีขนาดและจำนวนไฟล์ที่มากได้</a:t>
            </a:r>
            <a:r>
              <a:rPr lang="en-US" sz="2799">
                <a:solidFill>
                  <a:srgbClr val="393939"/>
                </a:solidFill>
                <a:latin typeface="Arimo"/>
              </a:rPr>
              <a:t> โดยโปรเจคของ OpenRefine จะเป็นการนำเข้าข้อมูลที่มีอยู่ ทั้งจากไฟล์ในคอมพิวเตอร์ หรือไฟล์ใน server นอกจากนี้ยังสามารถขยายด้วยบริการเว็บและข้อมูลภายนอกได้ด้วย</a:t>
            </a:r>
          </a:p>
          <a:p>
            <a:pPr>
              <a:lnSpc>
                <a:spcPts val="3919"/>
              </a:lnSpc>
            </a:pPr>
          </a:p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latin typeface="Play"/>
              </a:rPr>
              <a:t> OpenRefine สามารถใช้งานโดยไม่ต้องเชื่อมต่ออินเตอร์เน็ตในการใช้งาน ยกเว้นตอน import ข้อมูลจาก web browser  โปรแกรมจึงพร้อมใช้งานได้ตลอด</a:t>
            </a:r>
          </a:p>
          <a:p>
            <a:pPr>
              <a:lnSpc>
                <a:spcPts val="3919"/>
              </a:lnSpc>
            </a:pPr>
          </a:p>
          <a:p>
            <a:pPr>
              <a:lnSpc>
                <a:spcPts val="3919"/>
              </a:lnSpc>
            </a:pPr>
          </a:p>
          <a:p>
            <a:pPr>
              <a:lnSpc>
                <a:spcPts val="3919"/>
              </a:lnSpc>
            </a:pPr>
          </a:p>
          <a:p>
            <a:pPr>
              <a:lnSpc>
                <a:spcPts val="3919"/>
              </a:lnSpc>
            </a:pPr>
          </a:p>
          <a:p>
            <a:pPr>
              <a:lnSpc>
                <a:spcPts val="307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36549" y="7783868"/>
            <a:ext cx="4926211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cs typeface="Open Sans Light"/>
              </a:rPr>
              <a:t>ตัวอย่างหน้าจอ ในการจัดข้อมูลที่ </a:t>
            </a:r>
          </a:p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Open Sans Light"/>
              </a:rPr>
              <a:t>import เข้ามาในโปรแกรม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203204" y="10003790"/>
            <a:ext cx="4084796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cs typeface="Play"/>
              </a:rPr>
              <a:t>ข้อมูลอ้างอิงจาก : https://docs.openrefine.org/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3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748975" y="0"/>
            <a:ext cx="7539025" cy="10287000"/>
          </a:xfrm>
          <a:prstGeom prst="rect">
            <a:avLst/>
          </a:prstGeom>
          <a:solidFill>
            <a:srgbClr val="EDEDED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3574" r="4007" b="803"/>
          <a:stretch>
            <a:fillRect/>
          </a:stretch>
        </p:blipFill>
        <p:spPr>
          <a:xfrm flipH="false" flipV="false" rot="0">
            <a:off x="2199739" y="3629079"/>
            <a:ext cx="6612974" cy="151442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962025"/>
            <a:ext cx="3845868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Play Bold"/>
              </a:rPr>
              <a:t>Testability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28448" y="538480"/>
            <a:ext cx="7180080" cy="9124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393939"/>
                </a:solidFill>
                <a:latin typeface="Play"/>
              </a:rPr>
              <a:t>Testability</a:t>
            </a:r>
          </a:p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latin typeface="Arimo"/>
              </a:rPr>
              <a:t>OpenRefine interface ได้รับการทดสอบด้วย Cypress framework </a:t>
            </a:r>
          </a:p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cs typeface="Arimo"/>
              </a:rPr>
              <a:t>การทดสอบจะดำเนินการยืนยันโดยใช้เบราว์เซอร์จริง เช่นเดียวกับที่ผู้ใช้จริงจะใช้ซอฟต์แวร์</a:t>
            </a:r>
          </a:p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cs typeface="Arimo"/>
              </a:rPr>
              <a:t>สามารถเรียกใช้โดย</a:t>
            </a:r>
          </a:p>
          <a:p>
            <a:pPr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393939"/>
                </a:solidFill>
                <a:latin typeface="Arimo"/>
              </a:rPr>
              <a:t> ใช้ Cypress test runner </a:t>
            </a:r>
          </a:p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latin typeface="Play"/>
              </a:rPr>
              <a:t>    </a:t>
            </a:r>
            <a:r>
              <a:rPr lang="en-US" sz="2799">
                <a:solidFill>
                  <a:srgbClr val="393939"/>
                </a:solidFill>
                <a:latin typeface="Arimo"/>
              </a:rPr>
              <a:t>(development mode)</a:t>
            </a:r>
          </a:p>
          <a:p>
            <a:pPr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393939"/>
                </a:solidFill>
                <a:latin typeface="Play"/>
              </a:rPr>
              <a:t> </a:t>
            </a:r>
            <a:r>
              <a:rPr lang="en-US" sz="2799">
                <a:solidFill>
                  <a:srgbClr val="393939"/>
                </a:solidFill>
                <a:cs typeface="Arimo"/>
              </a:rPr>
              <a:t>ใช้ command line (CI/CD mode)</a:t>
            </a:r>
          </a:p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cs typeface="Play"/>
              </a:rPr>
              <a:t>แนวทางการทดสอบ</a:t>
            </a:r>
          </a:p>
          <a:p>
            <a:pPr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393939"/>
                </a:solidFill>
                <a:latin typeface="Play"/>
              </a:rPr>
              <a:t>cy.wait ควรใช้ในสถานการณ์ทางเลือกสุดท้าย ถือเป็นการปฏิบัติที่ไม่ดี แม้บางครั้งไม่มีทางเลือกอื่น</a:t>
            </a:r>
          </a:p>
          <a:p>
            <a:pPr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393939"/>
                </a:solidFill>
                <a:cs typeface="Play"/>
              </a:rPr>
              <a:t>การทดสอบควรแยกออกจากกัน ทางที่ดีควรลองใช้ฟีเจอร์อย่างใดอย่างหนึงในขณะนั้น</a:t>
            </a:r>
          </a:p>
          <a:p>
            <a:pPr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393939"/>
                </a:solidFill>
                <a:cs typeface="Play"/>
              </a:rPr>
              <a:t>การทดสอบควรเริ่มต้นด้วยโครงการใหม่</a:t>
            </a:r>
          </a:p>
          <a:p>
            <a:pPr marL="604516" indent="-302258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393939"/>
                </a:solidFill>
                <a:cs typeface="Play"/>
              </a:rPr>
              <a:t>ชื่อของไฟล์ควรสะท้อนองค์กร OpenRefine UI</a:t>
            </a:r>
          </a:p>
          <a:p>
            <a:pPr>
              <a:lnSpc>
                <a:spcPts val="391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329347"/>
            <a:ext cx="7443192" cy="90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cs typeface="Play"/>
              </a:rPr>
              <a:t>การทดสอบทั่วไป</a:t>
            </a:r>
          </a:p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cs typeface="Play"/>
              </a:rPr>
              <a:t>การทดสอบ OpenRefine ทั่วไปเริ่มต้นด้วยรหัสต่อไปนี้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355289"/>
            <a:ext cx="9479644" cy="4565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cs typeface="Play"/>
              </a:rPr>
              <a:t>การทดสอบด้วยภาพ</a:t>
            </a:r>
          </a:p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cs typeface="Play"/>
              </a:rPr>
              <a:t>การทดสอบด้วยภาพเป็นวิธีการทดสอบโดยการเปรียบเทียบภาพ   ภาพหน้าจออ้างอิงจะถูกถ่ายในครั้งแรกที่การทดสอบทำงาน และการเรียกใช้ในครั้งต่อๆ ไปจะเปรียบเทียบภาพหน้าจอใหม่กับข้อมูลอ้างอิงที่ระดับพิกเซล</a:t>
            </a:r>
          </a:p>
          <a:p>
            <a:pPr marL="604519" indent="-302260" lvl="1">
              <a:lnSpc>
                <a:spcPts val="3639"/>
              </a:lnSpc>
              <a:spcBef>
                <a:spcPct val="0"/>
              </a:spcBef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cs typeface="Play"/>
              </a:rPr>
              <a:t>การทดสอบรูปภาพที่สร้างโดยแบ็กเอนด์ OpenRefine (เช่น แผนภาพกระจาย)</a:t>
            </a:r>
          </a:p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cs typeface="Play"/>
              </a:rPr>
              <a:t>ภาพหน้าจออ้างอิง ถูกเก็บไว้ใน /cypress/snapshots และสามารถถ่ายสแนปชอตสำหรับทั้งหน้าหรือเพียงส่วนเดียวของหน้าก็ได้</a:t>
            </a:r>
          </a:p>
          <a:p>
            <a:pPr>
              <a:lnSpc>
                <a:spcPts val="363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4203204" y="10003790"/>
            <a:ext cx="4084796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cs typeface="Play"/>
              </a:rPr>
              <a:t>ข้อมูลอ้างอิงจาก : https://docs.openrefine.org/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3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476105" y="2291407"/>
            <a:ext cx="5335790" cy="570418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916909" y="4407320"/>
            <a:ext cx="8454182" cy="138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66"/>
              </a:lnSpc>
              <a:spcBef>
                <a:spcPct val="0"/>
              </a:spcBef>
            </a:pPr>
            <a:r>
              <a:rPr lang="en-US" sz="8512">
                <a:solidFill>
                  <a:srgbClr val="FFFFFF"/>
                </a:solidFill>
                <a:latin typeface="Play Bold"/>
              </a:rPr>
              <a:t>Design Patterns</a:t>
            </a:r>
            <a:r>
              <a:rPr lang="en-US" sz="8512">
                <a:solidFill>
                  <a:srgbClr val="FFFFFF"/>
                </a:solidFill>
                <a:latin typeface="Play Bold"/>
              </a:rPr>
              <a:t>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13885" b="0"/>
          <a:stretch>
            <a:fillRect/>
          </a:stretch>
        </p:blipFill>
        <p:spPr>
          <a:xfrm flipH="false" flipV="false" rot="0">
            <a:off x="525917" y="1619191"/>
            <a:ext cx="6598969" cy="3374262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10361" r="0" b="65600"/>
          <a:stretch>
            <a:fillRect/>
          </a:stretch>
        </p:blipFill>
        <p:spPr>
          <a:xfrm flipH="false" flipV="false" rot="0">
            <a:off x="7290237" y="3590347"/>
            <a:ext cx="5454367" cy="1276644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55805"/>
          <a:stretch>
            <a:fillRect/>
          </a:stretch>
        </p:blipFill>
        <p:spPr>
          <a:xfrm flipH="false" flipV="false" rot="0">
            <a:off x="12984990" y="3150648"/>
            <a:ext cx="4803325" cy="2018517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7290237" y="4993453"/>
            <a:ext cx="5454367" cy="2406338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499684" y="5174959"/>
            <a:ext cx="6625202" cy="3550522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1635577" y="5402013"/>
            <a:ext cx="4913144" cy="1810081"/>
            <a:chOff x="0" y="0"/>
            <a:chExt cx="471813" cy="173823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471813" cy="173823"/>
            </a:xfrm>
            <a:custGeom>
              <a:avLst/>
              <a:gdLst/>
              <a:ahLst/>
              <a:cxnLst/>
              <a:rect r="r" b="b" t="t" l="l"/>
              <a:pathLst>
                <a:path h="173823" w="471813">
                  <a:moveTo>
                    <a:pt x="0" y="0"/>
                  </a:moveTo>
                  <a:lnTo>
                    <a:pt x="471813" y="0"/>
                  </a:lnTo>
                  <a:lnTo>
                    <a:pt x="471813" y="173823"/>
                  </a:lnTo>
                  <a:lnTo>
                    <a:pt x="0" y="173823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7818341" y="5174959"/>
            <a:ext cx="4913144" cy="2104102"/>
            <a:chOff x="0" y="0"/>
            <a:chExt cx="471813" cy="202059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471813" cy="202059"/>
            </a:xfrm>
            <a:custGeom>
              <a:avLst/>
              <a:gdLst/>
              <a:ahLst/>
              <a:cxnLst/>
              <a:rect r="r" b="b" t="t" l="l"/>
              <a:pathLst>
                <a:path h="202059" w="471813">
                  <a:moveTo>
                    <a:pt x="0" y="0"/>
                  </a:moveTo>
                  <a:lnTo>
                    <a:pt x="471813" y="0"/>
                  </a:lnTo>
                  <a:lnTo>
                    <a:pt x="471813" y="202059"/>
                  </a:lnTo>
                  <a:lnTo>
                    <a:pt x="0" y="202059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rcRect l="0" t="0" r="12665" b="18861"/>
          <a:stretch>
            <a:fillRect/>
          </a:stretch>
        </p:blipFill>
        <p:spPr>
          <a:xfrm flipH="false" flipV="false" rot="0">
            <a:off x="12984990" y="5343233"/>
            <a:ext cx="4803325" cy="2498202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0757770" y="792480"/>
            <a:ext cx="6501530" cy="91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5"/>
              </a:lnSpc>
              <a:spcBef>
                <a:spcPct val="0"/>
              </a:spcBef>
            </a:pPr>
            <a:r>
              <a:rPr lang="en-US" sz="5681">
                <a:solidFill>
                  <a:srgbClr val="000000"/>
                </a:solidFill>
                <a:latin typeface="Play Bold"/>
              </a:rPr>
              <a:t>TemplateMethod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9540" y="1085042"/>
            <a:ext cx="3362671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393939"/>
                </a:solidFill>
                <a:latin typeface="Play"/>
              </a:rPr>
              <a:t>Project</a:t>
            </a:r>
            <a:r>
              <a:rPr lang="en-US" sz="2399">
                <a:solidFill>
                  <a:srgbClr val="393939"/>
                </a:solidFill>
                <a:latin typeface="Play"/>
              </a:rPr>
              <a:t>Manager.java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0" y="9431083"/>
            <a:ext cx="6419267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OpenRefine-3.5.0\main\src\com\google\refine\ProjectManager.jav</a:t>
            </a:r>
            <a:r>
              <a:rPr lang="en-US" sz="1599">
                <a:solidFill>
                  <a:srgbClr val="393939"/>
                </a:solidFill>
                <a:latin typeface="Play"/>
              </a:rPr>
              <a:t>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84990" y="2460858"/>
            <a:ext cx="3362671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393939"/>
                </a:solidFill>
                <a:latin typeface="Play"/>
              </a:rPr>
              <a:t>FileProject</a:t>
            </a:r>
            <a:r>
              <a:rPr lang="en-US" sz="2399">
                <a:solidFill>
                  <a:srgbClr val="393939"/>
                </a:solidFill>
                <a:latin typeface="Play"/>
              </a:rPr>
              <a:t>Manager.java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90237" y="2900557"/>
            <a:ext cx="3583468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393939"/>
                </a:solidFill>
                <a:latin typeface="Play"/>
              </a:rPr>
              <a:t>Project</a:t>
            </a:r>
            <a:r>
              <a:rPr lang="en-US" sz="2399">
                <a:solidFill>
                  <a:srgbClr val="393939"/>
                </a:solidFill>
                <a:latin typeface="Play"/>
              </a:rPr>
              <a:t>ManagerStub.java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0" y="9727946"/>
            <a:ext cx="7916146" cy="559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OpenRefine-3.5.0\main\tests\server\src\com\google\refine\ProjectManagerStub.java</a:t>
            </a:r>
          </a:p>
          <a:p>
            <a:pPr>
              <a:lnSpc>
                <a:spcPts val="2239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0" y="10003790"/>
            <a:ext cx="7135858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OpenRefine-3.5.0\main\src\com\google\refine\io\FileProjectManager.java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3327365" y="5343233"/>
            <a:ext cx="4460951" cy="2231039"/>
            <a:chOff x="0" y="0"/>
            <a:chExt cx="483334" cy="241728"/>
          </a:xfrm>
        </p:grpSpPr>
        <p:sp>
          <p:nvSpPr>
            <p:cNvPr name="Freeform 20" id="20"/>
            <p:cNvSpPr/>
            <p:nvPr/>
          </p:nvSpPr>
          <p:spPr>
            <a:xfrm>
              <a:off x="0" y="0"/>
              <a:ext cx="483334" cy="241728"/>
            </a:xfrm>
            <a:custGeom>
              <a:avLst/>
              <a:gdLst/>
              <a:ahLst/>
              <a:cxnLst/>
              <a:rect r="r" b="b" t="t" l="l"/>
              <a:pathLst>
                <a:path h="241728" w="483334">
                  <a:moveTo>
                    <a:pt x="0" y="0"/>
                  </a:moveTo>
                  <a:lnTo>
                    <a:pt x="483334" y="0"/>
                  </a:lnTo>
                  <a:lnTo>
                    <a:pt x="483334" y="241728"/>
                  </a:lnTo>
                  <a:lnTo>
                    <a:pt x="0" y="241728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520751" y="391805"/>
            <a:ext cx="9628443" cy="874936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55278" y="3848039"/>
            <a:ext cx="6501530" cy="91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5"/>
              </a:lnSpc>
              <a:spcBef>
                <a:spcPct val="0"/>
              </a:spcBef>
            </a:pPr>
            <a:r>
              <a:rPr lang="en-US" sz="5681">
                <a:solidFill>
                  <a:srgbClr val="000000"/>
                </a:solidFill>
                <a:latin typeface="Play Bold"/>
              </a:rPr>
              <a:t>TemplateMethod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9431083"/>
            <a:ext cx="6419267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OpenRefine-3.5.0\main\src\com\google\refine\ProjectManager.jav</a:t>
            </a:r>
            <a:r>
              <a:rPr lang="en-US" sz="1599">
                <a:solidFill>
                  <a:srgbClr val="393939"/>
                </a:solidFill>
                <a:latin typeface="Play"/>
              </a:rPr>
              <a:t>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9727946"/>
            <a:ext cx="7916146" cy="559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OpenRefine-3.5.0\main\tests\server\src\com\google\refine\ProjectManagerStub.java</a:t>
            </a:r>
          </a:p>
          <a:p>
            <a:pPr>
              <a:lnSpc>
                <a:spcPts val="223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0" y="10003790"/>
            <a:ext cx="7135858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OpenRefine-3.5.0\main\src\com\google\refine\io\FileProjectManager.java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5438945"/>
            <a:ext cx="8115300" cy="3369675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304268" y="3363878"/>
            <a:ext cx="8283066" cy="137488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9304268" y="4840939"/>
            <a:ext cx="8283066" cy="4565686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028700" y="3363878"/>
            <a:ext cx="8115300" cy="1954265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7511132" y="971550"/>
            <a:ext cx="3265736" cy="91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5"/>
              </a:lnSpc>
              <a:spcBef>
                <a:spcPct val="0"/>
              </a:spcBef>
            </a:pPr>
            <a:r>
              <a:rPr lang="en-US" sz="5681">
                <a:solidFill>
                  <a:srgbClr val="000000"/>
                </a:solidFill>
                <a:latin typeface="Play Bold"/>
              </a:rPr>
              <a:t>Singleton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674842"/>
            <a:ext cx="5002868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393939"/>
                </a:solidFill>
                <a:latin typeface="Play"/>
              </a:rPr>
              <a:t>SQLiteConnectionManager.java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9768205"/>
            <a:ext cx="11674268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OpenRefine-3.5.0\extensions\database\src\com\google\refine\extension\database\sqlite\SQLiteConnectionManager.java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10003790"/>
            <a:ext cx="11674268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OpenRefine-3.5.0\extensions\database\src\com\google\refine\extension\database\sqlite\SQLiteDatabaseService.java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04268" y="2674842"/>
            <a:ext cx="5002868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393939"/>
                </a:solidFill>
                <a:latin typeface="Play"/>
              </a:rPr>
              <a:t>SQLiteDatabaseService.java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9890887" y="4840939"/>
            <a:ext cx="7282136" cy="1631693"/>
            <a:chOff x="0" y="0"/>
            <a:chExt cx="699309" cy="156693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699309" cy="156693"/>
            </a:xfrm>
            <a:custGeom>
              <a:avLst/>
              <a:gdLst/>
              <a:ahLst/>
              <a:cxnLst/>
              <a:rect r="r" b="b" t="t" l="l"/>
              <a:pathLst>
                <a:path h="156693" w="699309">
                  <a:moveTo>
                    <a:pt x="0" y="0"/>
                  </a:moveTo>
                  <a:lnTo>
                    <a:pt x="699309" y="0"/>
                  </a:lnTo>
                  <a:lnTo>
                    <a:pt x="699309" y="156693"/>
                  </a:lnTo>
                  <a:lnTo>
                    <a:pt x="0" y="156693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1660131" y="3914259"/>
            <a:ext cx="4177003" cy="300751"/>
            <a:chOff x="0" y="0"/>
            <a:chExt cx="401121" cy="28881"/>
          </a:xfrm>
        </p:grpSpPr>
        <p:sp>
          <p:nvSpPr>
            <p:cNvPr name="Freeform 14" id="14"/>
            <p:cNvSpPr/>
            <p:nvPr/>
          </p:nvSpPr>
          <p:spPr>
            <a:xfrm>
              <a:off x="0" y="0"/>
              <a:ext cx="401121" cy="28881"/>
            </a:xfrm>
            <a:custGeom>
              <a:avLst/>
              <a:gdLst/>
              <a:ahLst/>
              <a:cxnLst/>
              <a:rect r="r" b="b" t="t" l="l"/>
              <a:pathLst>
                <a:path h="28881" w="401121">
                  <a:moveTo>
                    <a:pt x="0" y="0"/>
                  </a:moveTo>
                  <a:lnTo>
                    <a:pt x="401121" y="0"/>
                  </a:lnTo>
                  <a:lnTo>
                    <a:pt x="401121" y="28881"/>
                  </a:lnTo>
                  <a:lnTo>
                    <a:pt x="0" y="28881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</p:grpSp>
      <p:grpSp>
        <p:nvGrpSpPr>
          <p:cNvPr name="Group 15" id="15"/>
          <p:cNvGrpSpPr/>
          <p:nvPr/>
        </p:nvGrpSpPr>
        <p:grpSpPr>
          <a:xfrm rot="0">
            <a:off x="1854565" y="6531651"/>
            <a:ext cx="7189403" cy="2150619"/>
            <a:chOff x="0" y="0"/>
            <a:chExt cx="690404" cy="206526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690404" cy="206526"/>
            </a:xfrm>
            <a:custGeom>
              <a:avLst/>
              <a:gdLst/>
              <a:ahLst/>
              <a:cxnLst/>
              <a:rect r="r" b="b" t="t" l="l"/>
              <a:pathLst>
                <a:path h="206526" w="690404">
                  <a:moveTo>
                    <a:pt x="0" y="0"/>
                  </a:moveTo>
                  <a:lnTo>
                    <a:pt x="690404" y="0"/>
                  </a:lnTo>
                  <a:lnTo>
                    <a:pt x="690404" y="206526"/>
                  </a:lnTo>
                  <a:lnTo>
                    <a:pt x="0" y="206526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891" t="8447" r="53426" b="38829"/>
          <a:stretch>
            <a:fillRect/>
          </a:stretch>
        </p:blipFill>
        <p:spPr>
          <a:xfrm flipH="false" flipV="false" rot="0">
            <a:off x="4157217" y="2335472"/>
            <a:ext cx="9973566" cy="692282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7511132" y="971550"/>
            <a:ext cx="3265736" cy="91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5"/>
              </a:lnSpc>
              <a:spcBef>
                <a:spcPct val="0"/>
              </a:spcBef>
            </a:pPr>
            <a:r>
              <a:rPr lang="en-US" sz="5681">
                <a:solidFill>
                  <a:srgbClr val="000000"/>
                </a:solidFill>
                <a:latin typeface="Play Bold"/>
              </a:rPr>
              <a:t>Singleton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9768205"/>
            <a:ext cx="11674268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OpenRefine-3.5.0\extensions\database\src\com\google\refine\extension\database\sqlite\SQLiteConnectionManager.java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0003790"/>
            <a:ext cx="11674268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OpenRefine-3.5.0\extensions\database\src\com\google\refine\extension\database\sqlite\SQLiteDatabaseService.java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1304985" y="2002485"/>
            <a:ext cx="5646191" cy="311116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304985" y="5219965"/>
            <a:ext cx="5646191" cy="4038335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350508" y="2989874"/>
            <a:ext cx="8914353" cy="626842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7679313" y="890966"/>
            <a:ext cx="2929373" cy="91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5"/>
              </a:lnSpc>
              <a:spcBef>
                <a:spcPct val="0"/>
              </a:spcBef>
            </a:pPr>
            <a:r>
              <a:rPr lang="en-US" sz="5681">
                <a:solidFill>
                  <a:srgbClr val="000000"/>
                </a:solidFill>
                <a:latin typeface="Play Bold"/>
              </a:rPr>
              <a:t>Visitor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9706927"/>
            <a:ext cx="6944767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OpenRefine-3.5.0\main\src\com\google\refine\browsing\RowVisitor.java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10003790"/>
            <a:ext cx="9365252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OpenRefine-3.5.0\main\src\com\google\refine\browsing\util\ExpressionNumericValueBinner.java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36824" y="2584109"/>
            <a:ext cx="3583468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393939"/>
                </a:solidFill>
                <a:latin typeface="Play"/>
              </a:rPr>
              <a:t>RowVisitor</a:t>
            </a:r>
            <a:r>
              <a:rPr lang="en-US" sz="2399">
                <a:solidFill>
                  <a:srgbClr val="393939"/>
                </a:solidFill>
                <a:latin typeface="Play"/>
              </a:rPr>
              <a:t>.java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04985" y="1488461"/>
            <a:ext cx="5039068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>
                <a:solidFill>
                  <a:srgbClr val="393939"/>
                </a:solidFill>
                <a:latin typeface="Play"/>
              </a:rPr>
              <a:t>ExpressionNumericValueBinner</a:t>
            </a:r>
            <a:r>
              <a:rPr lang="en-US" sz="2400">
                <a:solidFill>
                  <a:srgbClr val="393939"/>
                </a:solidFill>
                <a:latin typeface="Play"/>
              </a:rPr>
              <a:t>.java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862761" y="2577335"/>
            <a:ext cx="6562478" cy="268296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28195"/>
          <a:stretch>
            <a:fillRect/>
          </a:stretch>
        </p:blipFill>
        <p:spPr>
          <a:xfrm flipH="false" flipV="false" rot="0">
            <a:off x="920334" y="5771075"/>
            <a:ext cx="7178229" cy="323555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8444918" y="5771075"/>
            <a:ext cx="8922748" cy="323555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0" y="9477736"/>
            <a:ext cx="6944767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OpenRefine-3.5.0\main\src\com\google\refine\browsing\FilteredRows.java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9741896"/>
            <a:ext cx="9365252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OpenRefine-3.5.0\main\src\com\google\refine\browsing\util\ConjunctiveFilteredRows.java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887580" y="2171570"/>
            <a:ext cx="3583468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393939"/>
                </a:solidFill>
                <a:latin typeface="Play"/>
              </a:rPr>
              <a:t>FilteredRows</a:t>
            </a:r>
            <a:r>
              <a:rPr lang="en-US" sz="2399">
                <a:solidFill>
                  <a:srgbClr val="393939"/>
                </a:solidFill>
                <a:latin typeface="Play"/>
              </a:rPr>
              <a:t>.java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08324" y="5365310"/>
            <a:ext cx="5128119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393939"/>
                </a:solidFill>
                <a:latin typeface="Play"/>
              </a:rPr>
              <a:t>ConjunctiveFilteredRows</a:t>
            </a:r>
            <a:r>
              <a:rPr lang="en-US" sz="2399">
                <a:solidFill>
                  <a:srgbClr val="393939"/>
                </a:solidFill>
                <a:latin typeface="Play"/>
              </a:rPr>
              <a:t>.java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44918" y="5365310"/>
            <a:ext cx="5128119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393939"/>
                </a:solidFill>
                <a:latin typeface="Play"/>
              </a:rPr>
              <a:t>FilteredRecordsAsFilteredRows</a:t>
            </a:r>
            <a:r>
              <a:rPr lang="en-US" sz="2399">
                <a:solidFill>
                  <a:srgbClr val="393939"/>
                </a:solidFill>
                <a:latin typeface="Play"/>
              </a:rPr>
              <a:t>.java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0" y="10003790"/>
            <a:ext cx="9365252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OpenRefine-3.5.0\main\src\com\google\refine\browsing\util\FilteredRecordsAsFilteredRows.java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679313" y="890966"/>
            <a:ext cx="2929373" cy="91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5"/>
              </a:lnSpc>
              <a:spcBef>
                <a:spcPct val="0"/>
              </a:spcBef>
            </a:pPr>
            <a:r>
              <a:rPr lang="en-US" sz="5681">
                <a:solidFill>
                  <a:srgbClr val="000000"/>
                </a:solidFill>
                <a:latin typeface="Play Bold"/>
              </a:rPr>
              <a:t>Visitor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9224484" cy="2136659"/>
            <a:chOff x="0" y="0"/>
            <a:chExt cx="12299312" cy="284887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61925"/>
              <a:ext cx="12299312" cy="14577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759"/>
                </a:lnSpc>
              </a:pPr>
              <a:r>
                <a:rPr lang="en-US" sz="8000">
                  <a:solidFill>
                    <a:srgbClr val="393939"/>
                  </a:solidFill>
                  <a:latin typeface="Play Bold"/>
                </a:rPr>
                <a:t>Agenda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166465"/>
              <a:ext cx="12299312" cy="6824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59"/>
                </a:lnSpc>
              </a:pPr>
              <a:r>
                <a:rPr lang="en-US" sz="3199">
                  <a:solidFill>
                    <a:srgbClr val="393939"/>
                  </a:solidFill>
                  <a:cs typeface="Play"/>
                </a:rPr>
                <a:t>หัวข้อที่จะนำเสนอ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962841" y="4033635"/>
            <a:ext cx="5950380" cy="66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</a:pPr>
            <a:r>
              <a:rPr lang="en-US" sz="4000">
                <a:solidFill>
                  <a:srgbClr val="393939"/>
                </a:solidFill>
                <a:latin typeface="Play Bold"/>
              </a:rPr>
              <a:t>What is OpenRefine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35916" y="4194290"/>
            <a:ext cx="531713" cy="37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89"/>
              </a:lnSpc>
            </a:pPr>
            <a:r>
              <a:rPr lang="en-US" sz="2299">
                <a:solidFill>
                  <a:srgbClr val="393939"/>
                </a:solidFill>
                <a:latin typeface="Play"/>
              </a:rPr>
              <a:t>01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5102484" y="4379710"/>
            <a:ext cx="2804620" cy="0"/>
          </a:xfrm>
          <a:prstGeom prst="line">
            <a:avLst/>
          </a:prstGeom>
          <a:ln cap="rnd" w="28575">
            <a:solidFill>
              <a:srgbClr val="393939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8962841" y="5415286"/>
            <a:ext cx="6189243" cy="66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</a:pPr>
            <a:r>
              <a:rPr lang="en-US" sz="4000">
                <a:solidFill>
                  <a:srgbClr val="393939"/>
                </a:solidFill>
                <a:latin typeface="Play Bold"/>
              </a:rPr>
              <a:t>Architecture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135916" y="5575941"/>
            <a:ext cx="531713" cy="37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89"/>
              </a:lnSpc>
            </a:pPr>
            <a:r>
              <a:rPr lang="en-US" sz="2299">
                <a:solidFill>
                  <a:srgbClr val="393939"/>
                </a:solidFill>
                <a:latin typeface="Play"/>
              </a:rPr>
              <a:t>02</a:t>
            </a:r>
          </a:p>
        </p:txBody>
      </p:sp>
      <p:sp>
        <p:nvSpPr>
          <p:cNvPr name="AutoShape 10" id="10"/>
          <p:cNvSpPr/>
          <p:nvPr/>
        </p:nvSpPr>
        <p:spPr>
          <a:xfrm rot="0">
            <a:off x="5102484" y="5761361"/>
            <a:ext cx="2804620" cy="0"/>
          </a:xfrm>
          <a:prstGeom prst="line">
            <a:avLst/>
          </a:prstGeom>
          <a:ln cap="rnd" w="28575">
            <a:solidFill>
              <a:srgbClr val="393939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8962841" y="6831953"/>
            <a:ext cx="5950380" cy="66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</a:pPr>
            <a:r>
              <a:rPr lang="en-US" sz="4000">
                <a:solidFill>
                  <a:srgbClr val="393939"/>
                </a:solidFill>
                <a:latin typeface="Play Bold"/>
              </a:rPr>
              <a:t>Quality Attribute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135916" y="6992608"/>
            <a:ext cx="531713" cy="37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89"/>
              </a:lnSpc>
            </a:pPr>
            <a:r>
              <a:rPr lang="en-US" sz="2299">
                <a:solidFill>
                  <a:srgbClr val="393939"/>
                </a:solidFill>
                <a:latin typeface="Play"/>
              </a:rPr>
              <a:t>03</a:t>
            </a:r>
          </a:p>
        </p:txBody>
      </p:sp>
      <p:sp>
        <p:nvSpPr>
          <p:cNvPr name="AutoShape 13" id="13"/>
          <p:cNvSpPr/>
          <p:nvPr/>
        </p:nvSpPr>
        <p:spPr>
          <a:xfrm rot="0">
            <a:off x="5102484" y="7178028"/>
            <a:ext cx="2804620" cy="0"/>
          </a:xfrm>
          <a:prstGeom prst="line">
            <a:avLst/>
          </a:prstGeom>
          <a:ln cap="rnd" w="28575">
            <a:solidFill>
              <a:srgbClr val="393939"/>
            </a:solidFill>
            <a:prstDash val="sysDash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8962841" y="8217217"/>
            <a:ext cx="5950380" cy="663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</a:pPr>
            <a:r>
              <a:rPr lang="en-US" sz="4000">
                <a:solidFill>
                  <a:srgbClr val="393939"/>
                </a:solidFill>
                <a:latin typeface="Play Bold"/>
              </a:rPr>
              <a:t>Design Pattern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328747" y="8377872"/>
            <a:ext cx="338882" cy="37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89"/>
              </a:lnSpc>
            </a:pPr>
            <a:r>
              <a:rPr lang="en-US" sz="2299">
                <a:solidFill>
                  <a:srgbClr val="393939"/>
                </a:solidFill>
                <a:latin typeface="Play"/>
              </a:rPr>
              <a:t>04</a:t>
            </a:r>
          </a:p>
        </p:txBody>
      </p:sp>
      <p:sp>
        <p:nvSpPr>
          <p:cNvPr name="AutoShape 16" id="16"/>
          <p:cNvSpPr/>
          <p:nvPr/>
        </p:nvSpPr>
        <p:spPr>
          <a:xfrm rot="0">
            <a:off x="5102484" y="8563292"/>
            <a:ext cx="2804620" cy="0"/>
          </a:xfrm>
          <a:prstGeom prst="line">
            <a:avLst/>
          </a:prstGeom>
          <a:ln cap="rnd" w="28575">
            <a:solidFill>
              <a:srgbClr val="393939"/>
            </a:solidFill>
            <a:prstDash val="sysDash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882342" y="3343270"/>
            <a:ext cx="8523317" cy="497744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882342" y="2820203"/>
            <a:ext cx="3583468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>
                <a:solidFill>
                  <a:srgbClr val="393939"/>
                </a:solidFill>
                <a:latin typeface="Play"/>
              </a:rPr>
              <a:t>RangeFacet</a:t>
            </a:r>
            <a:r>
              <a:rPr lang="en-US" sz="2399">
                <a:solidFill>
                  <a:srgbClr val="393939"/>
                </a:solidFill>
                <a:latin typeface="Play"/>
              </a:rPr>
              <a:t>.java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6277276" y="6385381"/>
            <a:ext cx="6520890" cy="1233671"/>
            <a:chOff x="0" y="0"/>
            <a:chExt cx="1018860" cy="192756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018860" cy="192756"/>
            </a:xfrm>
            <a:custGeom>
              <a:avLst/>
              <a:gdLst/>
              <a:ahLst/>
              <a:cxnLst/>
              <a:rect r="r" b="b" t="t" l="l"/>
              <a:pathLst>
                <a:path h="192756" w="1018860">
                  <a:moveTo>
                    <a:pt x="0" y="0"/>
                  </a:moveTo>
                  <a:lnTo>
                    <a:pt x="1018860" y="0"/>
                  </a:lnTo>
                  <a:lnTo>
                    <a:pt x="1018860" y="192756"/>
                  </a:lnTo>
                  <a:lnTo>
                    <a:pt x="0" y="192756"/>
                  </a:lnTo>
                  <a:close/>
                </a:path>
              </a:pathLst>
            </a:custGeom>
            <a:solidFill>
              <a:srgbClr val="FFFFFF"/>
            </a:solidFill>
            <a:ln>
              <a:solidFill>
                <a:srgbClr val="000000"/>
              </a:solidFill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0" y="10003790"/>
            <a:ext cx="9365252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OpenRefine-3.5.0\main\src\com\google\refine\browsing\facets\RangeFacet.java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79313" y="890966"/>
            <a:ext cx="2929373" cy="91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5"/>
              </a:lnSpc>
              <a:spcBef>
                <a:spcPct val="0"/>
              </a:spcBef>
            </a:pPr>
            <a:r>
              <a:rPr lang="en-US" sz="5681">
                <a:solidFill>
                  <a:srgbClr val="000000"/>
                </a:solidFill>
                <a:latin typeface="Play Bold"/>
              </a:rPr>
              <a:t>Visitor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292" r="0" b="1584"/>
          <a:stretch>
            <a:fillRect/>
          </a:stretch>
        </p:blipFill>
        <p:spPr>
          <a:xfrm flipH="false" flipV="false" rot="0">
            <a:off x="3958073" y="353805"/>
            <a:ext cx="13819057" cy="813924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71550"/>
            <a:ext cx="2929373" cy="9184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85"/>
              </a:lnSpc>
              <a:spcBef>
                <a:spcPct val="0"/>
              </a:spcBef>
            </a:pPr>
            <a:r>
              <a:rPr lang="en-US" sz="5681">
                <a:solidFill>
                  <a:srgbClr val="000000"/>
                </a:solidFill>
                <a:latin typeface="Play Bold"/>
              </a:rPr>
              <a:t>Visitor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9477736"/>
            <a:ext cx="6944767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OpenRefine-3.5.0\main\src\com\google\refine\browsing\FilteredRows.java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8946515"/>
            <a:ext cx="9365252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OpenRefine-3.5.0\main\src\com\google\refine\browsing\util\ConjunctiveFilteredRows.java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10003790"/>
            <a:ext cx="9365252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OpenRefine-3.5.0\main\src\com\google\refine\browsing\util\FilteredRecordsAsFilteredRows.java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9741896"/>
            <a:ext cx="6944767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OpenRefine-3.5.0\main\src\com\google\refine\browsing\RowVisitor.java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9210675"/>
            <a:ext cx="9365252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OpenRefine-3.5.0\main\src\com\google\refine\browsing\util\ExpressionNumericValueBinner.java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8690841"/>
            <a:ext cx="9365252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393939"/>
                </a:solidFill>
                <a:latin typeface="Play"/>
              </a:rPr>
              <a:t>OpenRefine-3.5.0\main\src\com\google\refine\browsing\facets\RangeFacet.java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339116"/>
            <a:ext cx="7601586" cy="1977707"/>
            <a:chOff x="0" y="0"/>
            <a:chExt cx="10135448" cy="263694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61925"/>
              <a:ext cx="10135448" cy="14577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759"/>
                </a:lnSpc>
              </a:pPr>
              <a:r>
                <a:rPr lang="en-US" sz="8000">
                  <a:solidFill>
                    <a:srgbClr val="393939"/>
                  </a:solidFill>
                  <a:latin typeface="Play Bold"/>
                </a:rPr>
                <a:t>Team members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046182"/>
              <a:ext cx="10135448" cy="5907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40"/>
                </a:lnSpc>
              </a:pPr>
              <a:r>
                <a:rPr lang="en-US" sz="2800">
                  <a:solidFill>
                    <a:srgbClr val="393939"/>
                  </a:solidFill>
                  <a:latin typeface="Play"/>
                </a:rPr>
                <a:t>Group 7 - OpenRefine (v 3.5.0)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725364" y="2010801"/>
            <a:ext cx="8533936" cy="7608768"/>
            <a:chOff x="0" y="0"/>
            <a:chExt cx="11378582" cy="10145025"/>
          </a:xfrm>
        </p:grpSpPr>
        <p:sp>
          <p:nvSpPr>
            <p:cNvPr name="AutoShape 6" id="6"/>
            <p:cNvSpPr/>
            <p:nvPr/>
          </p:nvSpPr>
          <p:spPr>
            <a:xfrm rot="0">
              <a:off x="779694" y="1113759"/>
              <a:ext cx="9819193" cy="0"/>
            </a:xfrm>
            <a:prstGeom prst="line">
              <a:avLst/>
            </a:prstGeom>
            <a:ln cap="rnd" w="38100">
              <a:solidFill>
                <a:srgbClr val="393939"/>
              </a:solidFill>
              <a:prstDash val="sysDash"/>
              <a:headEnd type="none" len="sm" w="sm"/>
              <a:tailEnd type="none" len="sm" w="sm"/>
            </a:ln>
          </p:spPr>
        </p:sp>
        <p:sp>
          <p:nvSpPr>
            <p:cNvPr name="AutoShape 7" id="7"/>
            <p:cNvSpPr/>
            <p:nvPr/>
          </p:nvSpPr>
          <p:spPr>
            <a:xfrm rot="0">
              <a:off x="779694" y="2676318"/>
              <a:ext cx="9819193" cy="0"/>
            </a:xfrm>
            <a:prstGeom prst="line">
              <a:avLst/>
            </a:prstGeom>
            <a:ln cap="rnd" w="38100">
              <a:solidFill>
                <a:srgbClr val="393939"/>
              </a:solidFill>
              <a:prstDash val="sysDash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 rot="0">
              <a:off x="779694" y="4238878"/>
              <a:ext cx="9819193" cy="0"/>
            </a:xfrm>
            <a:prstGeom prst="line">
              <a:avLst/>
            </a:prstGeom>
            <a:ln cap="rnd" w="38100">
              <a:solidFill>
                <a:srgbClr val="393939"/>
              </a:solidFill>
              <a:prstDash val="sysDash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 rot="0">
              <a:off x="779694" y="5801437"/>
              <a:ext cx="9819193" cy="0"/>
            </a:xfrm>
            <a:prstGeom prst="line">
              <a:avLst/>
            </a:prstGeom>
            <a:ln cap="rnd" w="38100">
              <a:solidFill>
                <a:srgbClr val="393939"/>
              </a:solidFill>
              <a:prstDash val="sysDash"/>
              <a:headEnd type="none" len="sm" w="sm"/>
              <a:tailEnd type="none" len="sm" w="sm"/>
            </a:ln>
          </p:spPr>
        </p:sp>
        <p:sp>
          <p:nvSpPr>
            <p:cNvPr name="AutoShape 10" id="10"/>
            <p:cNvSpPr/>
            <p:nvPr/>
          </p:nvSpPr>
          <p:spPr>
            <a:xfrm rot="0">
              <a:off x="779694" y="7363996"/>
              <a:ext cx="9819193" cy="0"/>
            </a:xfrm>
            <a:prstGeom prst="line">
              <a:avLst/>
            </a:prstGeom>
            <a:ln cap="rnd" w="38100">
              <a:solidFill>
                <a:srgbClr val="393939"/>
              </a:solidFill>
              <a:prstDash val="sysDash"/>
              <a:headEnd type="none" len="sm" w="sm"/>
              <a:tailEnd type="none" len="sm" w="sm"/>
            </a:ln>
          </p:spPr>
        </p:sp>
        <p:sp>
          <p:nvSpPr>
            <p:cNvPr name="AutoShape 11" id="11"/>
            <p:cNvSpPr/>
            <p:nvPr/>
          </p:nvSpPr>
          <p:spPr>
            <a:xfrm rot="0">
              <a:off x="779694" y="8926556"/>
              <a:ext cx="9819193" cy="0"/>
            </a:xfrm>
            <a:prstGeom prst="line">
              <a:avLst/>
            </a:prstGeom>
            <a:ln cap="rnd" w="38100">
              <a:solidFill>
                <a:srgbClr val="393939"/>
              </a:solidFill>
              <a:prstDash val="sysDash"/>
              <a:headEnd type="none" len="sm" w="sm"/>
              <a:tailEnd type="none" len="sm" w="sm"/>
            </a:ln>
          </p:spPr>
        </p:sp>
        <p:sp>
          <p:nvSpPr>
            <p:cNvPr name="TextBox 12" id="12"/>
            <p:cNvSpPr txBox="true"/>
            <p:nvPr/>
          </p:nvSpPr>
          <p:spPr>
            <a:xfrm rot="0">
              <a:off x="779694" y="1514934"/>
              <a:ext cx="10162167" cy="754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63"/>
                </a:lnSpc>
              </a:pPr>
              <a:r>
                <a:rPr lang="en-US" sz="3510">
                  <a:solidFill>
                    <a:srgbClr val="393939"/>
                  </a:solidFill>
                  <a:latin typeface="Play"/>
                </a:rPr>
                <a:t>62010243  ณพวัฒน์ คำยอด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779694" y="3077494"/>
              <a:ext cx="10162167" cy="754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63"/>
                </a:lnSpc>
              </a:pPr>
              <a:r>
                <a:rPr lang="en-US" sz="3510">
                  <a:solidFill>
                    <a:srgbClr val="393939"/>
                  </a:solidFill>
                  <a:latin typeface="Play"/>
                </a:rPr>
                <a:t>62010309  ตาณ ชัยวงศ์ศรีอรุณ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779694" y="4640053"/>
              <a:ext cx="10162167" cy="754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63"/>
                </a:lnSpc>
              </a:pPr>
              <a:r>
                <a:rPr lang="en-US" sz="3510">
                  <a:solidFill>
                    <a:srgbClr val="393939"/>
                  </a:solidFill>
                  <a:latin typeface="Play"/>
                </a:rPr>
                <a:t>62010355  ธนพล คำเพราะ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9390649"/>
              <a:ext cx="11378582" cy="754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63"/>
                </a:lnSpc>
              </a:pP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779694" y="-47625"/>
              <a:ext cx="10162167" cy="754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63"/>
                </a:lnSpc>
              </a:pPr>
              <a:r>
                <a:rPr lang="en-US" sz="3510">
                  <a:solidFill>
                    <a:srgbClr val="393939"/>
                  </a:solidFill>
                  <a:latin typeface="Play"/>
                </a:rPr>
                <a:t>62010052  กันต์ มากทรัพย์สิน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779694" y="6202612"/>
              <a:ext cx="10162167" cy="754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63"/>
                </a:lnSpc>
              </a:pPr>
              <a:r>
                <a:rPr lang="en-US" sz="3510">
                  <a:solidFill>
                    <a:srgbClr val="393939"/>
                  </a:solidFill>
                  <a:latin typeface="Play"/>
                </a:rPr>
                <a:t>62010404  ธรรมนูญ กิจเลิศไพโรจน์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779694" y="7765172"/>
              <a:ext cx="10162167" cy="7543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563"/>
                </a:lnSpc>
              </a:pPr>
              <a:r>
                <a:rPr lang="en-US" sz="3510">
                  <a:solidFill>
                    <a:srgbClr val="393939"/>
                  </a:solidFill>
                  <a:latin typeface="Play"/>
                </a:rPr>
                <a:t>62010462 นภาพร ตั้งใจ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3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3787554" y="-1342600"/>
            <a:ext cx="5335801" cy="6165316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10505795" y="6740632"/>
            <a:ext cx="5949660" cy="6874607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028700" y="2879255"/>
            <a:ext cx="16463742" cy="2833338"/>
            <a:chOff x="0" y="0"/>
            <a:chExt cx="21951656" cy="3777783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71450"/>
              <a:ext cx="21951656" cy="147148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871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178946"/>
              <a:ext cx="21951656" cy="5988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92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4357167" y="4451328"/>
            <a:ext cx="9573667" cy="12986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95"/>
              </a:lnSpc>
              <a:spcBef>
                <a:spcPct val="0"/>
              </a:spcBef>
            </a:pPr>
            <a:r>
              <a:rPr lang="en-US" sz="7996">
                <a:solidFill>
                  <a:srgbClr val="EDEDED"/>
                </a:solidFill>
                <a:latin typeface="Play Bold"/>
              </a:rPr>
              <a:t>OpenRefine</a:t>
            </a:r>
            <a:r>
              <a:rPr lang="en-US" sz="7996">
                <a:solidFill>
                  <a:srgbClr val="EDEDED"/>
                </a:solidFill>
                <a:latin typeface="Play"/>
              </a:rPr>
              <a:t> คืออะไร 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255663" y="537445"/>
            <a:ext cx="3003637" cy="299271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2281461" y="5864319"/>
            <a:ext cx="4977839" cy="3393981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028700" y="1028700"/>
            <a:ext cx="16230600" cy="2010205"/>
            <a:chOff x="0" y="0"/>
            <a:chExt cx="21640800" cy="2680274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61925"/>
              <a:ext cx="21640800" cy="14577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759"/>
                </a:lnSpc>
              </a:pPr>
              <a:r>
                <a:rPr lang="en-US" sz="8000">
                  <a:solidFill>
                    <a:srgbClr val="393939"/>
                  </a:solidFill>
                  <a:latin typeface="Play Bold"/>
                </a:rPr>
                <a:t>OpenRefine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997860"/>
              <a:ext cx="17717707" cy="6824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5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2981755"/>
            <a:ext cx="11616619" cy="2957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393939"/>
                </a:solidFill>
                <a:cs typeface="Play"/>
              </a:rPr>
              <a:t>คือโปรแกรม ( open-source ) ที่ใช้สำหรับจัดการข้อมูล , ทำความสะอาดข้อมูล , เปลี่ยนแปลงข้อมูลจากรูปแบบหนึ่งเป็นอีกรูปแบบหนึ่ง ซึ่งเรียกโดยทั่วไปว่า Data wrangling 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393939"/>
                </a:solidFill>
                <a:cs typeface="Play"/>
              </a:rPr>
              <a:t>ตัวโปรแกรมมีลักษณะคล้ายกับแอพลิเคชัน spreadsheet และสามารถจัดการกับรูปแบบไฟล์ spreadsheet เช่น csv ได้ แต่จะมีลักษณะเหมือนฐานข้อมูลมากกว่า</a:t>
            </a:r>
          </a:p>
          <a:p>
            <a:pPr marL="604520" indent="-302260" lvl="1">
              <a:lnSpc>
                <a:spcPts val="3919"/>
              </a:lnSpc>
              <a:buFont typeface="Arial"/>
              <a:buChar char="•"/>
            </a:pPr>
            <a:r>
              <a:rPr lang="en-US" sz="2800">
                <a:solidFill>
                  <a:srgbClr val="393939"/>
                </a:solidFill>
                <a:cs typeface="Play"/>
              </a:rPr>
              <a:t>ก่อนหน้านี้ได้รับการพัฒนาโดย Google ( ภายใต้ชื่อ Google Refine )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10003790"/>
            <a:ext cx="2148721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393939"/>
                </a:solidFill>
                <a:latin typeface="Play"/>
              </a:rPr>
              <a:t>https://openrefine.org/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3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476105" y="2291407"/>
            <a:ext cx="5335790" cy="570418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801023" y="4358781"/>
            <a:ext cx="6685955" cy="147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39"/>
              </a:lnSpc>
              <a:spcBef>
                <a:spcPct val="0"/>
              </a:spcBef>
            </a:pPr>
            <a:r>
              <a:rPr lang="en-US" sz="9030">
                <a:solidFill>
                  <a:srgbClr val="FFFFFF"/>
                </a:solidFill>
                <a:latin typeface="Play Bold"/>
              </a:rPr>
              <a:t>Architecture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434375" y="1028700"/>
            <a:ext cx="6179423" cy="3707654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1028700"/>
            <a:ext cx="16230600" cy="2010205"/>
            <a:chOff x="0" y="0"/>
            <a:chExt cx="21640800" cy="268027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61925"/>
              <a:ext cx="21640800" cy="14577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759"/>
                </a:lnSpc>
              </a:pPr>
              <a:r>
                <a:rPr lang="en-US" sz="8000">
                  <a:solidFill>
                    <a:srgbClr val="393939"/>
                  </a:solidFill>
                  <a:latin typeface="Play Bold"/>
                </a:rPr>
                <a:t>Architecture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997860"/>
              <a:ext cx="17717707" cy="6824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4205494"/>
            <a:ext cx="16230600" cy="592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393939"/>
                </a:solidFill>
                <a:latin typeface="Play Bold"/>
              </a:rPr>
              <a:t>Client - Server Architecture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4202" y="5189505"/>
            <a:ext cx="14939597" cy="246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latin typeface="Play"/>
              </a:rPr>
              <a:t>OpenRefine เป็น Web application แต่ได้รับการออกแบบให้ทำงานบนเครื่อง โดยฝั่ง Server นั้น จะเป็นตัวจัดการสถานะของข้อมูล เช่น เก็บประวัติการเลิกทำ/ทำซ้ำ ( undo/redo ), กระบวนการที่ใช้เวลาทำงานนาน เป็นต้น ในขณะที่ฝั่ง Client จะเป็นตัวจัดการสถานะของส่วนที่เชื่อมต่อกับผู้ใช้ ( User Interface ) เช่น </a:t>
            </a:r>
          </a:p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cs typeface="Play"/>
              </a:rPr>
              <a:t>การเลือกข้อมูล การแบ่งหน้า เป็นต้น และยังมีการเรียก ajax ( GET, POST ) เพราะเกิดการเปลี่ยนแปลงกับข้อมูลและมีการดึงข้อมูลและสถานะที่เกี่ยวข้องกับข้อมูลจากฝั่ง Server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10003790"/>
            <a:ext cx="5572839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393939"/>
                </a:solidFill>
                <a:latin typeface="Play"/>
              </a:rPr>
              <a:t>https://docs.openrefine.org/technical-reference/architecture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EDED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2010205"/>
            <a:chOff x="0" y="0"/>
            <a:chExt cx="21640800" cy="268027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61925"/>
              <a:ext cx="21640800" cy="14577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759"/>
                </a:lnSpc>
              </a:pPr>
              <a:r>
                <a:rPr lang="en-US" sz="8000">
                  <a:solidFill>
                    <a:srgbClr val="393939"/>
                  </a:solidFill>
                  <a:latin typeface="Play Bold"/>
                </a:rPr>
                <a:t>Architecture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997860"/>
              <a:ext cx="17717707" cy="6824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1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2991280"/>
            <a:ext cx="6220915" cy="592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393939"/>
                </a:solidFill>
                <a:latin typeface="Play Bold"/>
              </a:rPr>
              <a:t>Pros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396863"/>
            <a:ext cx="6220915" cy="592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4680"/>
              </a:lnSpc>
              <a:buFont typeface="Arial"/>
              <a:buChar char="•"/>
            </a:pPr>
            <a:r>
              <a:rPr lang="en-US" sz="3600">
                <a:solidFill>
                  <a:srgbClr val="393939"/>
                </a:solidFill>
                <a:latin typeface="Play Bold"/>
              </a:rPr>
              <a:t>Cons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4202" y="3654871"/>
            <a:ext cx="14939597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latin typeface="Play"/>
              </a:rPr>
              <a:t>Architecture ดังกล่าว สามารถช่วยแยกการทำงานต่างๆออกจากกันได้ดี ( เช่น ข้อมูลกับ UI ) และยังมีการใช้เทคโนโลยีของ web ที่มีการใช้ทั่วไป ( เช่น HTML, CSS, JavaScript ) สำหรับการนำ features ของ UI มาใช้งาน และการใช้งานฝั่ง Server สามารถเรียกใช้ด้วยซอฟแวร์ third-party ได้โดยผ่าน GET, POST Operation ที่เป็นมาตรฐาน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4202" y="7093917"/>
            <a:ext cx="14939597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cs typeface="Play"/>
              </a:rPr>
              <a:t>ข้อเสียของสถาปัตยกรรม แบบ client-server คือ หากเซิร์ฟเวอร์หลักหยุดทำงาน สถาปัตยกรรมทั้งหมดจะหยุดชะงัก รวมถึงการดำเนินการมีค่าใช้จ่ายสูงเนื่องจากต้นทุนของเครื่องมือฮาร์ดแวร์และซอฟต์แวร์จำนวนมาก และหากมีผู้ใช้จำนวนมากเกินไปในเวลาเดียวกันอาจทำให้เกิดปัญหา traffic congestion ได้ง่าย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10003790"/>
            <a:ext cx="5572839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393939"/>
                </a:solidFill>
                <a:latin typeface="Play"/>
              </a:rPr>
              <a:t>https://docs.openrefine.org/technical-reference/architecture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3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476105" y="2291407"/>
            <a:ext cx="5335790" cy="570418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429869" y="4407320"/>
            <a:ext cx="9428262" cy="1387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66"/>
              </a:lnSpc>
              <a:spcBef>
                <a:spcPct val="0"/>
              </a:spcBef>
            </a:pPr>
            <a:r>
              <a:rPr lang="en-US" sz="8512">
                <a:solidFill>
                  <a:srgbClr val="FFFFFF"/>
                </a:solidFill>
                <a:latin typeface="Play Bold"/>
              </a:rPr>
              <a:t>Quality Attributes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3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748975" y="0"/>
            <a:ext cx="7539025" cy="10287000"/>
          </a:xfrm>
          <a:prstGeom prst="rect">
            <a:avLst/>
          </a:prstGeom>
          <a:solidFill>
            <a:srgbClr val="EDEDED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2555842"/>
            <a:ext cx="8808158" cy="670245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017420" y="5935897"/>
            <a:ext cx="6763162" cy="332240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028700" y="962025"/>
            <a:ext cx="4599533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Play Bold"/>
              </a:rPr>
              <a:t>Performance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20217" y="2498692"/>
            <a:ext cx="6357568" cy="2957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>
                <a:solidFill>
                  <a:srgbClr val="393939"/>
                </a:solidFill>
                <a:cs typeface="Play"/>
              </a:rPr>
              <a:t>เนื่องจาก OpenRefine เป็นซอฟต์แวร์ที่ต้องจัดการกับข้อมูลต่าง ๆที่อาจมีขนาดที่ใหญ่ ซึ่งจำเป็นต้องมีประสิทธิภาพในการทำงานของฟังก์ชันต่าง ๆ ได้ดี ซึ่งจะส่งผลลบโดยตรงต่อประสบการณ์ใช้งานต่อผู้ใช้ หากตัวซอฟแวร์มีการใช้เวลามากในการประมวลผล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31287" y="9975215"/>
            <a:ext cx="6756713" cy="283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000000"/>
                </a:solidFill>
                <a:cs typeface="Play"/>
              </a:rPr>
              <a:t>ข้อมูลอ้างอิงจาก : </a:t>
            </a:r>
            <a:r>
              <a:rPr lang="en-US" sz="1599">
                <a:solidFill>
                  <a:srgbClr val="000000"/>
                </a:solidFill>
                <a:latin typeface="Play"/>
              </a:rPr>
              <a:t>https://groups.google.com/g/openrefine/c/-loChQe4CNg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DAE7IbW6F4M</dc:identifier>
  <dcterms:modified xsi:type="dcterms:W3CDTF">2011-08-01T06:04:30Z</dcterms:modified>
  <cp:revision>1</cp:revision>
  <dc:title>Soft Arch - assignment</dc:title>
</cp:coreProperties>
</file>

<file path=docProps/thumbnail.jpeg>
</file>